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3"/>
    <p:sldId id="308" r:id="rId4"/>
    <p:sldId id="268" r:id="rId5"/>
    <p:sldId id="310" r:id="rId6"/>
    <p:sldId id="311" r:id="rId8"/>
    <p:sldId id="292" r:id="rId9"/>
    <p:sldId id="306" r:id="rId10"/>
    <p:sldId id="312" r:id="rId11"/>
    <p:sldId id="313" r:id="rId12"/>
    <p:sldId id="314" r:id="rId13"/>
    <p:sldId id="315" r:id="rId14"/>
    <p:sldId id="296" r:id="rId15"/>
    <p:sldId id="309" r:id="rId16"/>
    <p:sldId id="307" r:id="rId17"/>
    <p:sldId id="289" r:id="rId18"/>
    <p:sldId id="287" r:id="rId19"/>
    <p:sldId id="294" r:id="rId2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41"/>
    <a:srgbClr val="234141"/>
    <a:srgbClr val="306A9B"/>
    <a:srgbClr val="244141"/>
    <a:srgbClr val="FBAF2D"/>
    <a:srgbClr val="DA2757"/>
    <a:srgbClr val="295175"/>
    <a:srgbClr val="70C833"/>
    <a:srgbClr val="EC566B"/>
    <a:srgbClr val="00A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71" autoAdjust="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orient="horz" pos="164"/>
        <p:guide orient="horz" pos="4088"/>
        <p:guide pos="2897"/>
        <p:guide pos="55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C6D58-4531-49B8-8851-1618CB27DC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7AC05-D420-4A4D-99D1-7667B0661B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AC05-D420-4A4D-99D1-7667B0661B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7"/>
          <p:cNvSpPr>
            <a:spLocks noChangeArrowheads="1"/>
          </p:cNvSpPr>
          <p:nvPr/>
        </p:nvSpPr>
        <p:spPr bwMode="auto">
          <a:xfrm>
            <a:off x="0" y="501650"/>
            <a:ext cx="2854139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09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0" y="584201"/>
            <a:ext cx="3063834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第十课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ɑ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i ei ui</a:t>
            </a:r>
            <a:endParaRPr lang="zh-CN" altLang="zh-CN" sz="28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80650" y="1943705"/>
            <a:ext cx="4747609" cy="3421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3"/>
          <p:cNvSpPr txBox="1"/>
          <p:nvPr/>
        </p:nvSpPr>
        <p:spPr>
          <a:xfrm>
            <a:off x="4928259" y="2098502"/>
            <a:ext cx="3966359" cy="25237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汉语拼音 </a:t>
            </a:r>
            <a:endParaRPr lang="en-US" altLang="zh-CN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ɑi ei ui</a:t>
            </a:r>
            <a:endParaRPr lang="zh-CN" alt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160" y="17324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zh-CN" altLang="en-US" sz="2400" dirty="0" smtClean="0"/>
              <a:t>中画的是什么？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3648596" y="2132160"/>
            <a:ext cx="2113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/>
              <a:t>梅 花</a:t>
            </a:r>
            <a:endParaRPr lang="zh-CN" altLang="en-US" sz="66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043" y="2954458"/>
            <a:ext cx="2756531" cy="27248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868" y="3120099"/>
            <a:ext cx="3032384" cy="21631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160" y="17324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zh-CN" altLang="en-US" sz="2400" dirty="0" smtClean="0"/>
              <a:t>中画的是什么？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3648596" y="2132160"/>
            <a:ext cx="2113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/>
              <a:t>书 柜</a:t>
            </a:r>
            <a:endParaRPr lang="zh-CN" altLang="en-US" sz="66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2427" y="3174205"/>
            <a:ext cx="3019931" cy="22853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94567" y="2678785"/>
            <a:ext cx="1850000" cy="32761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3182" y="1327333"/>
            <a:ext cx="36335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图中有些什么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</p:txBody>
      </p:sp>
      <p:sp>
        <p:nvSpPr>
          <p:cNvPr id="6" name="矩形 5"/>
          <p:cNvSpPr/>
          <p:nvPr/>
        </p:nvSpPr>
        <p:spPr>
          <a:xfrm>
            <a:off x="746828" y="2000282"/>
            <a:ext cx="4880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乌龟爬，白兔睡。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76544" y="3259445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/>
              <a:t>乌   龟   爬</a:t>
            </a:r>
            <a:endParaRPr lang="zh-CN" altLang="en-US" sz="54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5476544" y="5344303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/>
              <a:t>白   兔   睡</a:t>
            </a:r>
            <a:endParaRPr lang="zh-CN" altLang="en-US" sz="5400" b="1" dirty="0"/>
          </a:p>
        </p:txBody>
      </p:sp>
      <p:sp>
        <p:nvSpPr>
          <p:cNvPr id="28" name="矩形 27"/>
          <p:cNvSpPr/>
          <p:nvPr/>
        </p:nvSpPr>
        <p:spPr>
          <a:xfrm>
            <a:off x="5415381" y="4513307"/>
            <a:ext cx="3579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8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altLang="zh-CN" sz="48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á</a:t>
            </a:r>
            <a:r>
              <a:rPr lang="en-US" altLang="zh-CN" sz="48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altLang="zh-CN" sz="4800" b="1" dirty="0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altLang="zh-CN" sz="48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tù</a:t>
            </a:r>
            <a:r>
              <a:rPr lang="en-US" altLang="zh-CN" sz="4800" b="1" dirty="0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altLang="zh-CN" sz="48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shuì</a:t>
            </a:r>
            <a:endParaRPr lang="zh-CN" altLang="en-US" sz="4800" b="1" dirty="0">
              <a:ln w="1905"/>
              <a:gradFill>
                <a:gsLst>
                  <a:gs pos="0">
                    <a:srgbClr val="D7712B">
                      <a:shade val="20000"/>
                      <a:satMod val="200000"/>
                    </a:srgbClr>
                  </a:gs>
                  <a:gs pos="78000">
                    <a:srgbClr val="D7712B">
                      <a:tint val="90000"/>
                      <a:shade val="89000"/>
                      <a:satMod val="220000"/>
                    </a:srgbClr>
                  </a:gs>
                  <a:gs pos="100000">
                    <a:srgbClr val="D771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07855" y="2657712"/>
            <a:ext cx="4650000" cy="401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5476544" y="2486180"/>
            <a:ext cx="3339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8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wū</a:t>
            </a:r>
            <a:r>
              <a:rPr lang="en-US" altLang="zh-CN" sz="4800" b="1" dirty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altLang="zh-CN" sz="48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guī</a:t>
            </a:r>
            <a:r>
              <a:rPr lang="en-US" altLang="zh-CN" sz="4800" b="1" dirty="0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altLang="zh-CN" sz="48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altLang="zh-CN" sz="48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á</a:t>
            </a:r>
            <a:endParaRPr lang="zh-CN" altLang="en-US" sz="4800" b="1" dirty="0">
              <a:ln w="1905"/>
              <a:gradFill>
                <a:gsLst>
                  <a:gs pos="0">
                    <a:srgbClr val="D7712B">
                      <a:shade val="20000"/>
                      <a:satMod val="200000"/>
                    </a:srgbClr>
                  </a:gs>
                  <a:gs pos="78000">
                    <a:srgbClr val="D7712B">
                      <a:tint val="90000"/>
                      <a:shade val="89000"/>
                      <a:satMod val="220000"/>
                    </a:srgbClr>
                  </a:gs>
                  <a:gs pos="100000">
                    <a:srgbClr val="D771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160" y="2057400"/>
            <a:ext cx="6608339" cy="3532211"/>
          </a:xfrm>
          <a:prstGeom prst="rect">
            <a:avLst/>
          </a:prstGeom>
        </p:spPr>
      </p:pic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我会写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909460" y="2212397"/>
            <a:ext cx="1879490" cy="44673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我会写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6724650" y="1998496"/>
            <a:ext cx="1879490" cy="446734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 bwMode="auto">
          <a:xfrm>
            <a:off x="451842" y="5169506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 bwMode="auto">
          <a:xfrm>
            <a:off x="451842" y="5609571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 bwMode="auto">
          <a:xfrm>
            <a:off x="451842" y="6049636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>
            <a:off x="451842" y="6489700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 bwMode="auto">
          <a:xfrm>
            <a:off x="2706169" y="5131599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2706169" y="5571664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 bwMode="auto">
          <a:xfrm>
            <a:off x="2706169" y="6011729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 bwMode="auto">
          <a:xfrm>
            <a:off x="2706169" y="6451793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2679766" y="5212942"/>
            <a:ext cx="867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uī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718130" y="5212942"/>
            <a:ext cx="867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uǐ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737312" y="5212942"/>
            <a:ext cx="867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uì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698948" y="5212942"/>
            <a:ext cx="867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uí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79869" y="5161673"/>
            <a:ext cx="9489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ui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432215" y="3503596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 bwMode="auto">
          <a:xfrm>
            <a:off x="432215" y="3943661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 bwMode="auto">
          <a:xfrm>
            <a:off x="432215" y="4383726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 bwMode="auto">
          <a:xfrm>
            <a:off x="432215" y="4823790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 bwMode="auto">
          <a:xfrm>
            <a:off x="2686541" y="3465689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 bwMode="auto">
          <a:xfrm>
            <a:off x="2686541" y="3905754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 bwMode="auto">
          <a:xfrm>
            <a:off x="2686541" y="4345819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 bwMode="auto">
          <a:xfrm>
            <a:off x="2686541" y="4785883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2660139" y="3547032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ēi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698502" y="3547032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ěi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717685" y="3547032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èi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679320" y="3547032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éi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60021" y="3495763"/>
            <a:ext cx="9734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ei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0" name="直接连接符 79"/>
          <p:cNvCxnSpPr/>
          <p:nvPr/>
        </p:nvCxnSpPr>
        <p:spPr bwMode="auto">
          <a:xfrm>
            <a:off x="432215" y="1753186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 bwMode="auto">
          <a:xfrm>
            <a:off x="432215" y="2193251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 bwMode="auto">
          <a:xfrm>
            <a:off x="432215" y="2633316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 bwMode="auto">
          <a:xfrm>
            <a:off x="432215" y="3073380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 bwMode="auto">
          <a:xfrm>
            <a:off x="2686541" y="1715279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 bwMode="auto">
          <a:xfrm>
            <a:off x="2686541" y="2155344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 bwMode="auto">
          <a:xfrm>
            <a:off x="2686541" y="2595409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 bwMode="auto">
          <a:xfrm>
            <a:off x="2686541" y="3035473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2726863" y="1621616"/>
            <a:ext cx="8627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ā</a:t>
            </a:r>
            <a:r>
              <a:rPr lang="en-US" altLang="zh-CN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698502" y="1607936"/>
            <a:ext cx="8627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ǎ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717685" y="1607936"/>
            <a:ext cx="8627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à</a:t>
            </a:r>
            <a:r>
              <a:rPr lang="en-US" altLang="zh-CN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669797" y="1610365"/>
            <a:ext cx="8627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á</a:t>
            </a:r>
            <a:r>
              <a:rPr lang="en-US" altLang="zh-CN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55023" y="1745353"/>
            <a:ext cx="9737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ɑi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要领总结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13160" y="1772807"/>
          <a:ext cx="8075670" cy="1231650"/>
        </p:xfrm>
        <a:graphic>
          <a:graphicData uri="http://schemas.openxmlformats.org/drawingml/2006/table">
            <a:tbl>
              <a:tblPr/>
              <a:tblGrid>
                <a:gridCol w="734152"/>
                <a:gridCol w="918946"/>
                <a:gridCol w="6422572"/>
              </a:tblGrid>
              <a:tr h="410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54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ɑi</a:t>
                      </a:r>
                      <a:endParaRPr kumimoji="0" lang="en-US" altLang="zh-CN" sz="54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结构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由单元音ɑ和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i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合成。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10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发音要领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前面的ɑ，舌位比单韵母ɑ略前些，韵尾</a:t>
                      </a:r>
                      <a:r>
                        <a:rPr lang="en-US" sz="2000" kern="100" dirty="0" err="1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i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比单发时口腔稍开，发到接近</a:t>
                      </a:r>
                      <a:r>
                        <a:rPr lang="en-US" sz="2000" kern="100" dirty="0" err="1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i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时就可以了。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13160" y="3352799"/>
          <a:ext cx="8064784" cy="1059543"/>
        </p:xfrm>
        <a:graphic>
          <a:graphicData uri="http://schemas.openxmlformats.org/drawingml/2006/table">
            <a:tbl>
              <a:tblPr/>
              <a:tblGrid>
                <a:gridCol w="733163"/>
                <a:gridCol w="930821"/>
                <a:gridCol w="6400800"/>
              </a:tblGrid>
              <a:tr h="3531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54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endParaRPr kumimoji="0" lang="en-US" altLang="zh-CN" sz="54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结构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由单元音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e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和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i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合成。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62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发音要领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前面的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e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，发音时，舌位比单韵母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e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既高有靠前些，韵尾</a:t>
                      </a:r>
                      <a:r>
                        <a:rPr lang="en-US" sz="2000" kern="100" dirty="0" err="1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i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比单发时口腔稍开，发到接近</a:t>
                      </a:r>
                      <a:r>
                        <a:rPr lang="en-US" sz="2000" kern="100" dirty="0" err="1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i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时就可以了。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13160" y="4886302"/>
          <a:ext cx="8053899" cy="1163649"/>
        </p:xfrm>
        <a:graphic>
          <a:graphicData uri="http://schemas.openxmlformats.org/drawingml/2006/table">
            <a:tbl>
              <a:tblPr/>
              <a:tblGrid>
                <a:gridCol w="732173"/>
                <a:gridCol w="931811"/>
                <a:gridCol w="6389915"/>
              </a:tblGrid>
              <a:tr h="55404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54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ui</a:t>
                      </a:r>
                      <a:endParaRPr kumimoji="0" lang="en-US" altLang="zh-CN" sz="54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结构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由单元音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u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和</a:t>
                      </a:r>
                      <a:r>
                        <a:rPr lang="en-US" sz="2000" kern="100" dirty="0" err="1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i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合成。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049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发音要领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发音时，舌位由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u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降到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e,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再由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e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升向</a:t>
                      </a:r>
                      <a:r>
                        <a:rPr lang="en-US" sz="2000" kern="100" dirty="0" err="1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i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我会做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160" y="1644135"/>
            <a:ext cx="3397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1.</a:t>
            </a:r>
            <a:r>
              <a:rPr lang="zh-CN" altLang="en-US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把字母送回家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。</a:t>
            </a:r>
            <a:endParaRPr lang="zh-CN" altLang="en-US" sz="3200" dirty="0">
              <a:latin typeface="微软雅黑" panose="020B0503020204020204" pitchFamily="34" charset="-122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8288" y="2581759"/>
            <a:ext cx="772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5400" b="1" dirty="0"/>
              <a:t>ɑ  ɑi  u  ei  e  i   ui   o  ü</a:t>
            </a:r>
            <a:endParaRPr lang="zh-CN" altLang="en-US" sz="5400" b="1" dirty="0"/>
          </a:p>
        </p:txBody>
      </p:sp>
      <p:sp>
        <p:nvSpPr>
          <p:cNvPr id="6" name="矩形 5"/>
          <p:cNvSpPr/>
          <p:nvPr/>
        </p:nvSpPr>
        <p:spPr>
          <a:xfrm>
            <a:off x="1211097" y="3778266"/>
            <a:ext cx="66195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/>
              <a:t>单韵母</a:t>
            </a:r>
            <a:r>
              <a:rPr lang="zh-CN" altLang="en-US" sz="3200" dirty="0"/>
              <a:t>：  </a:t>
            </a:r>
            <a:r>
              <a:rPr lang="en-US" altLang="zh-CN" sz="3200" dirty="0"/>
              <a:t>____________</a:t>
            </a:r>
            <a:r>
              <a:rPr lang="zh-CN" altLang="en-US" sz="3200" dirty="0" smtClean="0"/>
              <a:t>                  </a:t>
            </a:r>
            <a:endParaRPr lang="zh-CN" altLang="en-US" sz="3200" dirty="0"/>
          </a:p>
          <a:p>
            <a:pPr>
              <a:lnSpc>
                <a:spcPct val="200000"/>
              </a:lnSpc>
            </a:pPr>
            <a:r>
              <a:rPr lang="zh-CN" altLang="en-US" sz="3200" dirty="0" smtClean="0"/>
              <a:t>复韵母： </a:t>
            </a:r>
            <a:r>
              <a:rPr lang="en-US" altLang="zh-CN" sz="3200" dirty="0" smtClean="0"/>
              <a:t>_____________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2627710" y="3849994"/>
            <a:ext cx="2820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sz="4400" b="1" dirty="0" smtClean="0">
                <a:solidFill>
                  <a:srgbClr val="00B050"/>
                </a:solidFill>
              </a:rPr>
              <a:t>ɑ</a:t>
            </a:r>
            <a:r>
              <a:rPr lang="en-US" altLang="zh-CN" sz="4400" b="1" dirty="0" smtClean="0">
                <a:solidFill>
                  <a:srgbClr val="00B050"/>
                </a:solidFill>
              </a:rPr>
              <a:t> o e </a:t>
            </a:r>
            <a:r>
              <a:rPr lang="en-US" altLang="zh-CN" sz="4400" b="1" dirty="0" err="1" smtClean="0">
                <a:solidFill>
                  <a:srgbClr val="00B050"/>
                </a:solidFill>
              </a:rPr>
              <a:t>i</a:t>
            </a:r>
            <a:r>
              <a:rPr lang="en-US" altLang="zh-CN" sz="4400" b="1" dirty="0">
                <a:solidFill>
                  <a:srgbClr val="00B050"/>
                </a:solidFill>
              </a:rPr>
              <a:t> u ü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2569388" y="4845181"/>
            <a:ext cx="2601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sz="4400" b="1" dirty="0" smtClean="0">
                <a:solidFill>
                  <a:srgbClr val="00B050"/>
                </a:solidFill>
              </a:rPr>
              <a:t> </a:t>
            </a:r>
            <a:r>
              <a:rPr lang="pl-PL" altLang="zh-CN" sz="4400" b="1" dirty="0">
                <a:solidFill>
                  <a:srgbClr val="00B050"/>
                </a:solidFill>
              </a:rPr>
              <a:t>ɑi </a:t>
            </a:r>
            <a:r>
              <a:rPr lang="pl-PL" altLang="zh-CN" sz="4400" b="1" dirty="0" smtClean="0">
                <a:solidFill>
                  <a:srgbClr val="00B050"/>
                </a:solidFill>
              </a:rPr>
              <a:t> </a:t>
            </a:r>
            <a:r>
              <a:rPr lang="pl-PL" altLang="zh-CN" sz="4400" b="1" dirty="0">
                <a:solidFill>
                  <a:srgbClr val="00B050"/>
                </a:solidFill>
              </a:rPr>
              <a:t>ei  </a:t>
            </a:r>
            <a:r>
              <a:rPr lang="pl-PL" altLang="zh-CN" sz="4400" b="1" dirty="0" smtClean="0">
                <a:solidFill>
                  <a:srgbClr val="00B050"/>
                </a:solidFill>
              </a:rPr>
              <a:t>ui 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010364" y="3987198"/>
            <a:ext cx="2242857" cy="24854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3057" y="2543967"/>
            <a:ext cx="83240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复韵母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ɑi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是由单韵母（    ）和（    ）组成的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单韵母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e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200" dirty="0" err="1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可以组成复韵母（    ）。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单韵母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u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200" dirty="0" err="1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可组成复韵母（    ）。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我会做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160" y="1644135"/>
            <a:ext cx="3807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2.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想一想，填一填。</a:t>
            </a:r>
            <a:endParaRPr lang="zh-CN" altLang="en-US" sz="3200" dirty="0"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79450" y="5532899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>
                <a:solidFill>
                  <a:srgbClr val="00B050"/>
                </a:solidFill>
              </a:rPr>
              <a:t>ui</a:t>
            </a:r>
            <a:endParaRPr lang="en-US" altLang="zh-CN" sz="6000" dirty="0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56786" y="2543967"/>
            <a:ext cx="356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err="1" smtClean="0">
                <a:solidFill>
                  <a:srgbClr val="00B050"/>
                </a:solidFill>
              </a:rPr>
              <a:t>i</a:t>
            </a:r>
            <a:endParaRPr lang="en-US" altLang="zh-CN" sz="6000" dirty="0">
              <a:solidFill>
                <a:srgbClr val="00B05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89111" y="4517236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>
                <a:solidFill>
                  <a:srgbClr val="00B050"/>
                </a:solidFill>
              </a:rPr>
              <a:t>ei</a:t>
            </a:r>
            <a:endParaRPr lang="en-US" altLang="zh-CN" sz="6000" dirty="0">
              <a:solidFill>
                <a:srgbClr val="00B05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41509" y="2543967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00B050"/>
                </a:solidFill>
              </a:rPr>
              <a:t>ɑ</a:t>
            </a:r>
            <a:endParaRPr lang="en-US" altLang="zh-CN" sz="6000" dirty="0">
              <a:solidFill>
                <a:srgbClr val="00B050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901143" y="4372595"/>
            <a:ext cx="2242857" cy="24854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0" y="584201"/>
            <a:ext cx="244467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课文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情景图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44493" y="1265057"/>
            <a:ext cx="4833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400" dirty="0"/>
              <a:t>图上画了什么</a:t>
            </a:r>
            <a:r>
              <a:rPr lang="zh-CN" altLang="en-US" sz="2400" dirty="0" smtClean="0"/>
              <a:t>？</a:t>
            </a:r>
            <a:r>
              <a:rPr lang="zh-CN" altLang="en-US" sz="2400" dirty="0"/>
              <a:t>他</a:t>
            </a:r>
            <a:r>
              <a:rPr lang="zh-CN" altLang="en-US" sz="2400" dirty="0" smtClean="0"/>
              <a:t>们</a:t>
            </a:r>
            <a:r>
              <a:rPr lang="zh-CN" altLang="en-US" sz="2400" dirty="0"/>
              <a:t>正在干什么</a:t>
            </a:r>
            <a:r>
              <a:rPr lang="zh-CN" altLang="en-US" sz="2400" dirty="0" smtClean="0"/>
              <a:t>？</a:t>
            </a:r>
            <a:endParaRPr lang="en-US" altLang="zh-CN" sz="2400" dirty="0" smtClean="0"/>
          </a:p>
        </p:txBody>
      </p:sp>
      <p:sp>
        <p:nvSpPr>
          <p:cNvPr id="15" name="文本框 14"/>
          <p:cNvSpPr txBox="1"/>
          <p:nvPr/>
        </p:nvSpPr>
        <p:spPr>
          <a:xfrm>
            <a:off x="4176436" y="2305240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一个小姑娘在给两棵小树围栅栏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一个小哥哥正在喂小羊吃草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76436" y="368887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读儿歌：</a:t>
            </a:r>
            <a:endParaRPr lang="zh-CN" altLang="en-US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4354566" y="4150537"/>
            <a:ext cx="41857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小朋友手真巧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扎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篱笆，围树苗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棵矮来一棵高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欸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ei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）欸（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ei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）欸（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ei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），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叫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羊羔，不能让你啃树苗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送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你最爱青青草。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11279" y="1416585"/>
            <a:ext cx="3581470" cy="500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57390" y="4162015"/>
            <a:ext cx="12779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ɑi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03292" y="2447157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一高一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矮 </a:t>
            </a:r>
            <a:r>
              <a:rPr lang="en-US" altLang="zh-CN" sz="3600" dirty="0" smtClean="0">
                <a:latin typeface="+mj-lt"/>
                <a:ea typeface="楷体" panose="02010609060101010101" pitchFamily="49" charset="-122"/>
              </a:rPr>
              <a:t>ɑi </a:t>
            </a:r>
            <a:r>
              <a:rPr lang="en-US" altLang="zh-CN" sz="3600" dirty="0" err="1">
                <a:latin typeface="+mj-lt"/>
                <a:ea typeface="楷体" panose="02010609060101010101" pitchFamily="49" charset="-122"/>
              </a:rPr>
              <a:t>ɑi</a:t>
            </a:r>
            <a:r>
              <a:rPr lang="en-US" altLang="zh-CN" sz="3600" dirty="0">
                <a:latin typeface="+mj-lt"/>
                <a:ea typeface="楷体" panose="02010609060101010101" pitchFamily="49" charset="-122"/>
              </a:rPr>
              <a:t> </a:t>
            </a:r>
            <a:r>
              <a:rPr lang="en-US" altLang="zh-CN" sz="3600" dirty="0" err="1">
                <a:latin typeface="+mj-lt"/>
                <a:ea typeface="楷体" panose="02010609060101010101" pitchFamily="49" charset="-122"/>
              </a:rPr>
              <a:t>ɑi</a:t>
            </a:r>
            <a:r>
              <a:rPr lang="en-US" altLang="zh-CN" sz="3600" dirty="0">
                <a:latin typeface="+mj-lt"/>
                <a:ea typeface="楷体" panose="02010609060101010101" pitchFamily="49" charset="-122"/>
              </a:rPr>
              <a:t>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32635" y="4315499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矮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6928308" y="4755150"/>
            <a:ext cx="70597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634279" y="4162016"/>
            <a:ext cx="867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>
                <a:solidFill>
                  <a:srgbClr val="FF0000"/>
                </a:solidFill>
                <a:latin typeface="+mj-lt"/>
              </a:rPr>
              <a:t>ɑi</a:t>
            </a:r>
            <a:endParaRPr lang="zh-CN" altLang="en-US" dirty="0"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5290" y="2134303"/>
            <a:ext cx="1652100" cy="1644448"/>
            <a:chOff x="123541" y="2174828"/>
            <a:chExt cx="2202800" cy="1644448"/>
          </a:xfrm>
        </p:grpSpPr>
        <p:pic>
          <p:nvPicPr>
            <p:cNvPr id="20" name="图片 19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23541" y="2174828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矩形 2"/>
            <p:cNvSpPr/>
            <p:nvPr/>
          </p:nvSpPr>
          <p:spPr bwMode="auto">
            <a:xfrm>
              <a:off x="1855693" y="2535667"/>
              <a:ext cx="470648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ɑ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29096" y="2134303"/>
            <a:ext cx="1609008" cy="1644448"/>
            <a:chOff x="5311711" y="2199697"/>
            <a:chExt cx="2145344" cy="1644448"/>
          </a:xfrm>
        </p:grpSpPr>
        <p:sp>
          <p:nvSpPr>
            <p:cNvPr id="23" name="矩形 22"/>
            <p:cNvSpPr/>
            <p:nvPr/>
          </p:nvSpPr>
          <p:spPr bwMode="auto">
            <a:xfrm>
              <a:off x="5311711" y="2512551"/>
              <a:ext cx="449731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err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i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23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flipH="1">
              <a:off x="5724903" y="2199697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11415" y="249514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57390" y="4162015"/>
            <a:ext cx="12105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81368" y="5573706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ei </a:t>
            </a:r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ei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ei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羊过来吃青草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5290" y="2134303"/>
            <a:ext cx="1652100" cy="1644448"/>
            <a:chOff x="123541" y="2174828"/>
            <a:chExt cx="2202800" cy="1644448"/>
          </a:xfrm>
        </p:grpSpPr>
        <p:pic>
          <p:nvPicPr>
            <p:cNvPr id="20" name="图片 19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23541" y="2174828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矩形 2"/>
            <p:cNvSpPr/>
            <p:nvPr/>
          </p:nvSpPr>
          <p:spPr bwMode="auto">
            <a:xfrm>
              <a:off x="1855693" y="2535667"/>
              <a:ext cx="470648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e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23706" y="2134303"/>
            <a:ext cx="1609008" cy="1644448"/>
            <a:chOff x="5311711" y="2199697"/>
            <a:chExt cx="2145344" cy="1644448"/>
          </a:xfrm>
        </p:grpSpPr>
        <p:sp>
          <p:nvSpPr>
            <p:cNvPr id="23" name="矩形 22"/>
            <p:cNvSpPr/>
            <p:nvPr/>
          </p:nvSpPr>
          <p:spPr bwMode="auto">
            <a:xfrm>
              <a:off x="5311711" y="2512551"/>
              <a:ext cx="449731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err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i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23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flipH="1">
              <a:off x="5724903" y="2199697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57390" y="4162015"/>
            <a:ext cx="12779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ui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92355" y="462368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ui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上栅栏保护小树苗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5290" y="2134303"/>
            <a:ext cx="1652100" cy="1644448"/>
            <a:chOff x="123541" y="2174828"/>
            <a:chExt cx="2202800" cy="1644448"/>
          </a:xfrm>
        </p:grpSpPr>
        <p:pic>
          <p:nvPicPr>
            <p:cNvPr id="20" name="图片 19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23541" y="2174828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矩形 2"/>
            <p:cNvSpPr/>
            <p:nvPr/>
          </p:nvSpPr>
          <p:spPr bwMode="auto">
            <a:xfrm>
              <a:off x="1855693" y="2535667"/>
              <a:ext cx="470648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u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23706" y="2134303"/>
            <a:ext cx="1609008" cy="1644448"/>
            <a:chOff x="5311711" y="2199697"/>
            <a:chExt cx="2145344" cy="1644448"/>
          </a:xfrm>
        </p:grpSpPr>
        <p:sp>
          <p:nvSpPr>
            <p:cNvPr id="23" name="矩形 22"/>
            <p:cNvSpPr/>
            <p:nvPr/>
          </p:nvSpPr>
          <p:spPr bwMode="auto">
            <a:xfrm>
              <a:off x="5311711" y="2512551"/>
              <a:ext cx="449731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err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i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23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flipH="1">
              <a:off x="5724903" y="2199697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1442544" y="1789599"/>
            <a:ext cx="5747407" cy="3061589"/>
            <a:chOff x="1950226" y="1667985"/>
            <a:chExt cx="7403075" cy="3632200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50226" y="1667985"/>
              <a:ext cx="7403075" cy="3632200"/>
            </a:xfrm>
            <a:prstGeom prst="rect">
              <a:avLst/>
            </a:prstGeom>
          </p:spPr>
        </p:pic>
        <p:sp>
          <p:nvSpPr>
            <p:cNvPr id="57" name="矩形 56"/>
            <p:cNvSpPr/>
            <p:nvPr/>
          </p:nvSpPr>
          <p:spPr bwMode="auto">
            <a:xfrm>
              <a:off x="7943181" y="1815151"/>
              <a:ext cx="1265380" cy="873457"/>
            </a:xfrm>
            <a:prstGeom prst="rect">
              <a:avLst/>
            </a:prstGeom>
            <a:solidFill>
              <a:srgbClr val="244141"/>
            </a:solidFill>
            <a:ln w="9525" cap="flat" cmpd="sng" algn="ctr">
              <a:solidFill>
                <a:srgbClr val="2441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609415" y="2051032"/>
            <a:ext cx="1879490" cy="4467340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5158615" y="2139225"/>
            <a:ext cx="11382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ui</a:t>
            </a:r>
            <a:endParaRPr lang="en-US" altLang="zh-CN" sz="6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052253" y="2139225"/>
            <a:ext cx="10577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ei</a:t>
            </a:r>
            <a:endParaRPr lang="en-US" altLang="zh-CN" sz="6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842754" y="2139225"/>
            <a:ext cx="11608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ɑi</a:t>
            </a:r>
            <a:endParaRPr lang="en-US" altLang="zh-CN" sz="6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6296" y="3212661"/>
            <a:ext cx="51657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855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我们把像这样由两个单韵母合在一起组成的韵母叫复韵母。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42544" y="1789599"/>
            <a:ext cx="5747407" cy="3483045"/>
            <a:chOff x="1923392" y="1789598"/>
            <a:chExt cx="7663209" cy="3061589"/>
          </a:xfrm>
        </p:grpSpPr>
        <p:grpSp>
          <p:nvGrpSpPr>
            <p:cNvPr id="46" name="组合 45"/>
            <p:cNvGrpSpPr/>
            <p:nvPr/>
          </p:nvGrpSpPr>
          <p:grpSpPr>
            <a:xfrm>
              <a:off x="1923392" y="1789598"/>
              <a:ext cx="7663209" cy="3061589"/>
              <a:chOff x="1950226" y="1667985"/>
              <a:chExt cx="7403075" cy="3632200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950226" y="1667985"/>
                <a:ext cx="7403075" cy="3632200"/>
              </a:xfrm>
              <a:prstGeom prst="rect">
                <a:avLst/>
              </a:prstGeom>
            </p:spPr>
          </p:pic>
          <p:sp>
            <p:nvSpPr>
              <p:cNvPr id="57" name="矩形 56"/>
              <p:cNvSpPr/>
              <p:nvPr/>
            </p:nvSpPr>
            <p:spPr bwMode="auto">
              <a:xfrm>
                <a:off x="7943181" y="1815151"/>
                <a:ext cx="1265380" cy="873457"/>
              </a:xfrm>
              <a:prstGeom prst="rect">
                <a:avLst/>
              </a:prstGeom>
              <a:solidFill>
                <a:srgbClr val="244141"/>
              </a:solidFill>
              <a:ln w="9525" cap="flat" cmpd="sng" algn="ctr">
                <a:solidFill>
                  <a:srgbClr val="24414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 bwMode="auto">
            <a:xfrm>
              <a:off x="2250230" y="1927833"/>
              <a:ext cx="1390283" cy="690021"/>
            </a:xfrm>
            <a:prstGeom prst="rect">
              <a:avLst/>
            </a:prstGeom>
            <a:solidFill>
              <a:srgbClr val="23414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05835" y="4053773"/>
              <a:ext cx="1390283" cy="690021"/>
            </a:xfrm>
            <a:prstGeom prst="rect">
              <a:avLst/>
            </a:prstGeom>
            <a:solidFill>
              <a:srgbClr val="23414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609415" y="2051032"/>
            <a:ext cx="1879490" cy="4467340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5158615" y="2408165"/>
            <a:ext cx="11382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ui</a:t>
            </a:r>
            <a:endParaRPr lang="en-US" altLang="zh-CN" sz="6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052253" y="2408165"/>
            <a:ext cx="10577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ei</a:t>
            </a:r>
            <a:endParaRPr lang="en-US" altLang="zh-CN" sz="6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842754" y="2408165"/>
            <a:ext cx="11608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ɑi</a:t>
            </a:r>
            <a:endParaRPr lang="en-US" altLang="zh-CN" sz="6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10829" y="18420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855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声调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帽子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给谁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87673" y="3475789"/>
            <a:ext cx="5019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/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顺口溜：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见到“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ɑ”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母不放过，没有“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ɑ”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母找“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e”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，“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”“u”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并排标在后，这样标调不会错。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975514" y="2550067"/>
            <a:ext cx="205874" cy="1996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150732" y="2556763"/>
            <a:ext cx="205874" cy="1996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5531262" y="2599562"/>
            <a:ext cx="392906" cy="243956"/>
          </a:xfrm>
          <a:prstGeom prst="rect">
            <a:avLst/>
          </a:prstGeom>
          <a:solidFill>
            <a:srgbClr val="22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581591" y="2601084"/>
            <a:ext cx="205874" cy="1996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185" y="2607733"/>
            <a:ext cx="6993353" cy="22859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455" y="3240157"/>
            <a:ext cx="2636441" cy="24782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448" y="2421572"/>
            <a:ext cx="2665208" cy="295547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3160" y="17324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zh-CN" altLang="en-US" sz="2400" dirty="0" smtClean="0"/>
              <a:t>中画的是什么？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3648596" y="2132160"/>
            <a:ext cx="2113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/>
              <a:t>白 菜</a:t>
            </a:r>
            <a:endParaRPr lang="zh-CN" altLang="en-US" sz="66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1646</Words>
  <Application>WPS 演示</Application>
  <PresentationFormat>全屏显示(4:3)</PresentationFormat>
  <Paragraphs>224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楷体</vt:lpstr>
      <vt:lpstr>黑体</vt:lpstr>
      <vt:lpstr>Arial</vt:lpstr>
      <vt:lpstr>Arial Unicode MS</vt:lpstr>
      <vt:lpstr>第一PPT模板网-WWW.1PPT.COM</vt:lpstr>
      <vt:lpstr>第十课 ɑi ei ui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403</cp:revision>
  <dcterms:created xsi:type="dcterms:W3CDTF">2014-11-28T08:03:00Z</dcterms:created>
  <dcterms:modified xsi:type="dcterms:W3CDTF">2019-09-18T06:18:54Z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